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506" r:id="rId3"/>
    <p:sldId id="323" r:id="rId5"/>
    <p:sldId id="439" r:id="rId6"/>
    <p:sldId id="336" r:id="rId7"/>
    <p:sldId id="395" r:id="rId8"/>
    <p:sldId id="489" r:id="rId9"/>
    <p:sldId id="446" r:id="rId10"/>
    <p:sldId id="447" r:id="rId11"/>
    <p:sldId id="441" r:id="rId12"/>
    <p:sldId id="261" r:id="rId13"/>
    <p:sldId id="448" r:id="rId14"/>
    <p:sldId id="311" r:id="rId15"/>
    <p:sldId id="318" r:id="rId16"/>
    <p:sldId id="335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7DB9A9"/>
    <a:srgbClr val="FD5C0C"/>
    <a:srgbClr val="FFFFCC"/>
    <a:srgbClr val="FBF5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1"/>
    <p:restoredTop sz="94660"/>
  </p:normalViewPr>
  <p:slideViewPr>
    <p:cSldViewPr showGuides="1">
      <p:cViewPr varScale="1">
        <p:scale>
          <a:sx n="98" d="100"/>
          <a:sy n="98" d="100"/>
        </p:scale>
        <p:origin x="726" y="96"/>
      </p:cViewPr>
      <p:guideLst>
        <p:guide orient="horz" pos="223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536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843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843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536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536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:push dir="u"/>
      </p:transition>
    </mc:Choice>
    <mc:Fallback>
      <p:transition spd="slow" advTm="0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81104" y="1287106"/>
            <a:ext cx="3888581" cy="9010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en-US" altLang="zh-CN" sz="405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《</a:t>
            </a:r>
            <a:r>
              <a:rPr lang="zh-CN" altLang="en-US" sz="405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人之初</a:t>
            </a:r>
            <a:r>
              <a:rPr lang="en-US" altLang="zh-CN" sz="405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》</a:t>
            </a:r>
            <a:endParaRPr lang="en-US" altLang="zh-CN" sz="4050" strike="noStrike" noProof="1">
              <a:solidFill>
                <a:schemeClr val="tx1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23516" y="2991326"/>
            <a:ext cx="7496175" cy="5708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24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难点名称：联系生活大致了解课文第一句内容</a:t>
            </a:r>
            <a:endParaRPr lang="zh-CN" altLang="en-US" sz="2400" strike="noStrike" noProof="1">
              <a:solidFill>
                <a:schemeClr val="tx1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9156" y="500341"/>
            <a:ext cx="1851422" cy="5708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12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一年级</a:t>
            </a:r>
            <a:r>
              <a:rPr lang="en-US" altLang="zh-CN" sz="12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-</a:t>
            </a:r>
            <a:r>
              <a:rPr lang="zh-CN" altLang="en-US" sz="12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下册</a:t>
            </a:r>
            <a:r>
              <a:rPr lang="en-US" altLang="zh-CN" sz="12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-</a:t>
            </a:r>
            <a:r>
              <a:rPr lang="zh-CN" altLang="en-US" sz="12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第</a:t>
            </a:r>
            <a:r>
              <a:rPr lang="en-US" altLang="zh-CN" sz="12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5</a:t>
            </a:r>
            <a:r>
              <a:rPr lang="zh-CN" altLang="en-US" sz="12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单元</a:t>
            </a:r>
            <a:endParaRPr lang="zh-CN" altLang="en-US" sz="1200" strike="noStrike" noProof="1">
              <a:solidFill>
                <a:schemeClr val="tx1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  <a:p>
            <a:pPr algn="ctr" fontAlgn="auto">
              <a:lnSpc>
                <a:spcPct val="130000"/>
              </a:lnSpc>
            </a:pPr>
            <a:r>
              <a:rPr lang="zh-CN" altLang="en-US" sz="12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第 </a:t>
            </a:r>
            <a:r>
              <a:rPr lang="en-US" altLang="zh-CN" sz="12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8 </a:t>
            </a:r>
            <a:r>
              <a:rPr lang="zh-CN" altLang="en-US" sz="12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课</a:t>
            </a:r>
            <a:endParaRPr lang="zh-CN" altLang="en-US" sz="1200" strike="noStrike" noProof="1">
              <a:solidFill>
                <a:schemeClr val="tx1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pic>
        <p:nvPicPr>
          <p:cNvPr id="22" name="图片 21" descr="E:\ppt创作\素材\f0255e804632218b2fed02c882b19070.pngf0255e804632218b2fed02c882b19070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/>
          <a:srcRect l="28028" b="20885"/>
          <a:stretch>
            <a:fillRect/>
          </a:stretch>
        </p:blipFill>
        <p:spPr>
          <a:xfrm>
            <a:off x="-85090" y="1981835"/>
            <a:ext cx="3710940" cy="4876165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 bldLvl="0" animBg="1"/>
      <p:bldP spid="8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6"/>
          <p:cNvSpPr txBox="1"/>
          <p:nvPr/>
        </p:nvSpPr>
        <p:spPr>
          <a:xfrm>
            <a:off x="273685" y="645795"/>
            <a:ext cx="8596630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5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你的身边，谁像小羊一样善良呢？</a:t>
            </a:r>
            <a:endParaRPr lang="zh-CN" altLang="en-US" sz="45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3515" y="2068195"/>
            <a:ext cx="8596630" cy="17837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8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人之</a:t>
            </a:r>
            <a:r>
              <a:rPr lang="zh-CN" altLang="en-US" sz="110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初</a:t>
            </a:r>
            <a:r>
              <a:rPr lang="zh-CN" altLang="en-US" sz="8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，性本</a:t>
            </a:r>
            <a:r>
              <a:rPr lang="zh-CN" altLang="en-US" sz="110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善</a:t>
            </a:r>
            <a:endParaRPr lang="zh-CN" altLang="en-US" sz="110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38225" y="3851910"/>
            <a:ext cx="4430395" cy="2651125"/>
          </a:xfrm>
          <a:prstGeom prst="rect">
            <a:avLst/>
          </a:prstGeom>
          <a:noFill/>
          <a:ln w="38100" cap="flat" cmpd="sng">
            <a:solidFill>
              <a:srgbClr val="66FFFF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    译文：人在初生时候，性格本来都是善良的，天性本来人人大致接近。</a:t>
            </a:r>
            <a:endParaRPr lang="zh-CN" altLang="en-US" sz="3200" b="1" dirty="0">
              <a:solidFill>
                <a:srgbClr val="FF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1"/>
      <p:bldP spid="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5"/>
          <p:cNvSpPr txBox="1"/>
          <p:nvPr/>
        </p:nvSpPr>
        <p:spPr>
          <a:xfrm>
            <a:off x="481965" y="1245235"/>
            <a:ext cx="7956550" cy="2491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800" b="1" dirty="0">
                <a:solidFill>
                  <a:srgbClr val="FF0000"/>
                </a:solidFill>
                <a:latin typeface="Arial" panose="020B0604020202020204" pitchFamily="34" charset="0"/>
                <a:ea typeface="华文楷体" panose="02010600040101010101" pitchFamily="2" charset="-122"/>
              </a:rPr>
              <a:t>性</a:t>
            </a:r>
            <a:r>
              <a:rPr lang="zh-CN" altLang="en-US" sz="6600" b="1" dirty="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rPr>
              <a:t>相近，</a:t>
            </a:r>
            <a:r>
              <a:rPr lang="zh-CN" altLang="en-US" sz="9600" b="1" u="sng" dirty="0">
                <a:solidFill>
                  <a:srgbClr val="FF0000"/>
                </a:solidFill>
                <a:latin typeface="Arial" panose="020B0604020202020204" pitchFamily="34" charset="0"/>
                <a:ea typeface="华文楷体" panose="02010600040101010101" pitchFamily="2" charset="-122"/>
              </a:rPr>
              <a:t>习</a:t>
            </a:r>
            <a:r>
              <a:rPr lang="zh-CN" altLang="en-US" sz="6600" b="1" dirty="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rPr>
              <a:t>相远。</a:t>
            </a:r>
            <a:endParaRPr lang="en-US" altLang="zh-CN" sz="6000" b="1" dirty="0">
              <a:solidFill>
                <a:srgbClr val="FF0000"/>
              </a:solidFill>
              <a:latin typeface="Arial" panose="020B0604020202020204" pitchFamily="34" charset="0"/>
              <a:ea typeface="华文楷体" panose="02010600040101010101" pitchFamily="2" charset="-122"/>
            </a:endParaRPr>
          </a:p>
          <a:p>
            <a:endParaRPr lang="zh-CN" altLang="en-US" sz="6000" b="1" dirty="0">
              <a:solidFill>
                <a:srgbClr val="FF0000"/>
              </a:solidFill>
              <a:latin typeface="Arial" panose="020B0604020202020204" pitchFamily="34" charset="0"/>
              <a:ea typeface="华文楷体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27475" y="2907030"/>
            <a:ext cx="25203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习惯、习性</a:t>
            </a:r>
            <a:endParaRPr lang="zh-CN" altLang="en-US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5"/>
          <p:cNvSpPr txBox="1"/>
          <p:nvPr/>
        </p:nvSpPr>
        <p:spPr>
          <a:xfrm>
            <a:off x="762000" y="914400"/>
            <a:ext cx="620014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rPr>
              <a:t>人之初，性本善，性相近，习相远。</a:t>
            </a:r>
            <a:endParaRPr lang="en-US" altLang="zh-CN" sz="6000" b="1" dirty="0">
              <a:solidFill>
                <a:srgbClr val="FF0000"/>
              </a:solidFill>
              <a:latin typeface="Arial" panose="020B0604020202020204" pitchFamily="34" charset="0"/>
              <a:ea typeface="华文楷体" panose="02010600040101010101" pitchFamily="2" charset="-122"/>
            </a:endParaRPr>
          </a:p>
          <a:p>
            <a:endParaRPr lang="zh-CN" altLang="en-US" sz="6000" b="1" dirty="0">
              <a:solidFill>
                <a:srgbClr val="FF0000"/>
              </a:solidFill>
              <a:latin typeface="Arial" panose="020B0604020202020204" pitchFamily="34" charset="0"/>
              <a:ea typeface="华文楷体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62000" y="2962910"/>
            <a:ext cx="5471160" cy="3290570"/>
          </a:xfrm>
          <a:prstGeom prst="rect">
            <a:avLst/>
          </a:prstGeom>
          <a:noFill/>
          <a:ln w="38100" cap="flat" cmpd="sng">
            <a:solidFill>
              <a:srgbClr val="66FFFF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    译文：人在初生时候，性格本来都是善良的，天性本来人人大致接近，只是成长过程中后天所处的学习环境不一样，才形成巨大差别。</a:t>
            </a:r>
            <a:endParaRPr lang="zh-CN" altLang="en-US" sz="3200" b="1" dirty="0">
              <a:solidFill>
                <a:srgbClr val="FF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5"/>
          <p:cNvSpPr txBox="1"/>
          <p:nvPr/>
        </p:nvSpPr>
        <p:spPr>
          <a:xfrm>
            <a:off x="762000" y="914400"/>
            <a:ext cx="6324600" cy="286131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b="1" dirty="0">
                <a:latin typeface="Arial" panose="020B0604020202020204" pitchFamily="34" charset="0"/>
                <a:ea typeface="华文楷体" panose="02010600040101010101" pitchFamily="2" charset="-122"/>
              </a:rPr>
              <a:t>人之初，性本善，性相近，习相远。</a:t>
            </a:r>
            <a:endParaRPr lang="en-US" altLang="zh-CN" sz="6000" b="1" dirty="0">
              <a:latin typeface="Arial" panose="020B0604020202020204" pitchFamily="34" charset="0"/>
              <a:ea typeface="华文楷体" panose="02010600040101010101" pitchFamily="2" charset="-122"/>
            </a:endParaRPr>
          </a:p>
          <a:p>
            <a:endParaRPr lang="zh-CN" altLang="en-US" sz="6000" b="1" dirty="0">
              <a:latin typeface="Arial" panose="020B0604020202020204" pitchFamily="34" charset="0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 spd="slow"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743200" y="5325069"/>
            <a:ext cx="366318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千古一奇书</a:t>
            </a:r>
            <a:endParaRPr kumimoji="0" lang="zh-CN" altLang="en-US" sz="5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5195" y="2398078"/>
            <a:ext cx="4392613" cy="1189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72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8 </a:t>
            </a:r>
            <a:r>
              <a:rPr lang="zh-CN" altLang="en-US" sz="7200" b="1" dirty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人 之 初</a:t>
            </a:r>
            <a:endParaRPr lang="zh-CN" altLang="en-US" sz="7200" b="1" dirty="0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0663" y="1696720"/>
            <a:ext cx="255746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4000" b="1" err="1">
                <a:latin typeface="Calibri" panose="020F0502020204030204" charset="0"/>
                <a:ea typeface="宋体" panose="02010600030101010101" pitchFamily="2" charset="-122"/>
              </a:rPr>
              <a:t>zhī</a:t>
            </a:r>
            <a:r>
              <a:rPr lang="en-US" altLang="zh-CN" sz="4000" b="1">
                <a:latin typeface="Calibri" panose="020F0502020204030204" charset="0"/>
                <a:ea typeface="宋体" panose="02010600030101010101" pitchFamily="2" charset="-122"/>
              </a:rPr>
              <a:t>   </a:t>
            </a:r>
            <a:r>
              <a:rPr lang="en-US" altLang="zh-CN" sz="4000" b="1" err="1">
                <a:latin typeface="Calibri" panose="020F0502020204030204" charset="0"/>
                <a:ea typeface="宋体" panose="02010600030101010101" pitchFamily="2" charset="-122"/>
              </a:rPr>
              <a:t>chū</a:t>
            </a:r>
            <a:r>
              <a:rPr lang="en-US" altLang="zh-CN" sz="4000" b="1">
                <a:latin typeface="Calibri" panose="020F0502020204030204" charset="0"/>
                <a:ea typeface="宋体" panose="02010600030101010101" pitchFamily="2" charset="-122"/>
              </a:rPr>
              <a:t>  </a:t>
            </a:r>
            <a:endParaRPr lang="zh-CN" altLang="en-US" sz="4000" b="1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4"/>
          <p:cNvSpPr txBox="1"/>
          <p:nvPr/>
        </p:nvSpPr>
        <p:spPr>
          <a:xfrm>
            <a:off x="6191885" y="278130"/>
            <a:ext cx="273494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0400" b="1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初</a:t>
            </a:r>
            <a:endParaRPr lang="zh-CN" altLang="en-US" sz="20400" b="1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4800" b="1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58635" y="2995930"/>
            <a:ext cx="14020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细黑" panose="02010600040101010101" charset="-122"/>
                <a:ea typeface="华文细黑" panose="02010600040101010101" charset="-122"/>
              </a:rPr>
              <a:t>刚开始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细黑" panose="02010600040101010101" charset="-122"/>
              <a:ea typeface="华文细黑" panose="0201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91250" y="3889375"/>
            <a:ext cx="11239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3200">
                <a:solidFill>
                  <a:srgbClr val="FF0000"/>
                </a:solidFill>
              </a:rPr>
              <a:t>初</a:t>
            </a:r>
            <a:r>
              <a:rPr lang="zh-CN" altLang="en-US" sz="3200"/>
              <a:t>春</a:t>
            </a:r>
            <a:endParaRPr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7670165" y="3889375"/>
            <a:ext cx="1042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</a:rPr>
              <a:t>初</a:t>
            </a:r>
            <a:r>
              <a:rPr lang="zh-CN" altLang="en-US" sz="3200"/>
              <a:t>夏</a:t>
            </a:r>
            <a:endParaRPr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6858635" y="4472940"/>
            <a:ext cx="15506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/>
              <a:t>月</a:t>
            </a:r>
            <a:r>
              <a:rPr lang="zh-CN" altLang="en-US" sz="4000">
                <a:solidFill>
                  <a:srgbClr val="FF0000"/>
                </a:solidFill>
              </a:rPr>
              <a:t>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57265" y="5488940"/>
            <a:ext cx="3004185" cy="11068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66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人之初</a:t>
            </a:r>
            <a:endParaRPr lang="zh-CN" altLang="en-US" sz="66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" grpId="0"/>
      <p:bldP spid="3" grpId="0"/>
      <p:bldP spid="4" grpId="0"/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Text Box 7"/>
          <p:cNvSpPr txBox="1"/>
          <p:nvPr/>
        </p:nvSpPr>
        <p:spPr>
          <a:xfrm>
            <a:off x="914400" y="2286000"/>
            <a:ext cx="7010400" cy="517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endParaRPr lang="en-US" altLang="zh-CN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2" name="文本框 1"/>
          <p:cNvSpPr txBox="1"/>
          <p:nvPr/>
        </p:nvSpPr>
        <p:spPr>
          <a:xfrm>
            <a:off x="735013" y="555625"/>
            <a:ext cx="7745412" cy="39693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希望你这样读课文：</a:t>
            </a:r>
            <a:endParaRPr lang="zh-CN" altLang="en-US" sz="36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6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      希望你</a:t>
            </a:r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声音洪亮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的读课文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3600" b="1">
                <a:sym typeface="+mn-ea"/>
              </a:rPr>
              <a:t>希望你</a:t>
            </a:r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读准字音，读顺句子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。遇到不认识的字，把它圈出来，对照拼音多读几遍。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3600" b="1">
                <a:sym typeface="+mn-ea"/>
              </a:rPr>
              <a:t>希望你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读出《三字经》</a:t>
            </a:r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特有节奏</a:t>
            </a:r>
            <a:endParaRPr lang="zh-CN" altLang="en-US" sz="36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accent5">
              <a:lumMod val="75000"/>
            </a:schemeClr>
          </a:fgClr>
          <a:bgClr>
            <a:srgbClr val="FFFFCC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Screenshot_20200811_172659_com.tencent.mobileqq"/>
          <p:cNvPicPr>
            <a:picLocks noGrp="1" noChangeAspect="1"/>
          </p:cNvPicPr>
          <p:nvPr>
            <p:ph idx="1"/>
          </p:nvPr>
        </p:nvPicPr>
        <p:blipFill>
          <a:blip r:embed="rId1"/>
          <a:srcRect t="27751" r="-1451" b="17361"/>
          <a:stretch>
            <a:fillRect/>
          </a:stretch>
        </p:blipFill>
        <p:spPr>
          <a:xfrm>
            <a:off x="1010920" y="75565"/>
            <a:ext cx="7579360" cy="670687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椭圆 6"/>
          <p:cNvSpPr/>
          <p:nvPr/>
        </p:nvSpPr>
        <p:spPr>
          <a:xfrm>
            <a:off x="4572000" y="228600"/>
            <a:ext cx="5334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105400" y="228600"/>
            <a:ext cx="6096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流程图: 联系 17"/>
          <p:cNvSpPr/>
          <p:nvPr/>
        </p:nvSpPr>
        <p:spPr>
          <a:xfrm>
            <a:off x="4572000" y="1295400"/>
            <a:ext cx="457200" cy="457200"/>
          </a:xfrm>
          <a:prstGeom prst="flowChartConnector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3"/>
                </a:solidFill>
              </a14:hiddenFill>
            </a:ext>
          </a:ex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流程图: 联系 18"/>
          <p:cNvSpPr/>
          <p:nvPr/>
        </p:nvSpPr>
        <p:spPr>
          <a:xfrm>
            <a:off x="5410200" y="1371600"/>
            <a:ext cx="457200" cy="457200"/>
          </a:xfrm>
          <a:prstGeom prst="flowChartConnector">
            <a:avLst/>
          </a:prstGeom>
          <a:solidFill>
            <a:srgbClr val="00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648200" y="1905000"/>
            <a:ext cx="457200" cy="381000"/>
          </a:xfrm>
          <a:prstGeom prst="ellipse">
            <a:avLst/>
          </a:prstGeom>
          <a:solidFill>
            <a:srgbClr val="00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410200" y="1828800"/>
            <a:ext cx="381000" cy="457200"/>
          </a:xfrm>
          <a:prstGeom prst="ellipse">
            <a:avLst/>
          </a:prstGeom>
          <a:solidFill>
            <a:srgbClr val="00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038600" y="2286000"/>
            <a:ext cx="381000" cy="381000"/>
          </a:xfrm>
          <a:prstGeom prst="ellipse">
            <a:avLst/>
          </a:prstGeom>
          <a:solidFill>
            <a:srgbClr val="00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410200" y="2286000"/>
            <a:ext cx="381000" cy="457200"/>
          </a:xfrm>
          <a:prstGeom prst="ellipse">
            <a:avLst/>
          </a:prstGeom>
          <a:solidFill>
            <a:srgbClr val="00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4724400" y="2743200"/>
            <a:ext cx="381000" cy="457200"/>
          </a:xfrm>
          <a:prstGeom prst="ellipse">
            <a:avLst/>
          </a:prstGeom>
          <a:solidFill>
            <a:srgbClr val="00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5410200" y="2743200"/>
            <a:ext cx="381000" cy="381000"/>
          </a:xfrm>
          <a:prstGeom prst="ellipse">
            <a:avLst/>
          </a:prstGeom>
          <a:solidFill>
            <a:srgbClr val="00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3276600" y="4114800"/>
            <a:ext cx="457200" cy="457200"/>
          </a:xfrm>
          <a:prstGeom prst="ellipse">
            <a:avLst/>
          </a:prstGeom>
          <a:solidFill>
            <a:srgbClr val="00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3276600" y="4495800"/>
            <a:ext cx="457200" cy="533400"/>
          </a:xfrm>
          <a:prstGeom prst="ellipse">
            <a:avLst/>
          </a:prstGeom>
          <a:solidFill>
            <a:srgbClr val="00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5410200" y="4572000"/>
            <a:ext cx="457200" cy="457200"/>
          </a:xfrm>
          <a:prstGeom prst="ellipse">
            <a:avLst/>
          </a:prstGeom>
          <a:solidFill>
            <a:srgbClr val="00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39850" y="2498725"/>
            <a:ext cx="6985000" cy="2676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人</a:t>
            </a:r>
            <a:r>
              <a:rPr lang="en-US" altLang="zh-CN" sz="28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/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之初，性</a:t>
            </a:r>
            <a:r>
              <a:rPr lang="en-US" altLang="zh-CN" sz="28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/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本善，性</a:t>
            </a:r>
            <a:r>
              <a:rPr lang="en-US" altLang="zh-CN" sz="28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/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相近，习</a:t>
            </a:r>
            <a:r>
              <a:rPr lang="en-US" altLang="zh-CN" sz="28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/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相远。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苟</a:t>
            </a:r>
            <a:r>
              <a:rPr lang="en-US" altLang="zh-CN" sz="28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/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不教，性</a:t>
            </a:r>
            <a:r>
              <a:rPr lang="en-US" altLang="zh-CN" sz="28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/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乃迁，教</a:t>
            </a:r>
            <a:r>
              <a:rPr lang="en-US" altLang="zh-CN" sz="28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/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之道，贵</a:t>
            </a:r>
            <a:r>
              <a:rPr lang="en-US" altLang="zh-CN" sz="28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/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以专。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子</a:t>
            </a:r>
            <a:r>
              <a:rPr lang="en-US" altLang="zh-CN" sz="28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/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不学，非</a:t>
            </a:r>
            <a:r>
              <a:rPr lang="en-US" altLang="zh-CN" sz="28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/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所宜，幼</a:t>
            </a:r>
            <a:r>
              <a:rPr lang="en-US" altLang="zh-CN" sz="28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/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不学，老</a:t>
            </a:r>
            <a:r>
              <a:rPr lang="en-US" altLang="zh-CN" sz="28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/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何为？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玉</a:t>
            </a:r>
            <a:r>
              <a:rPr lang="en-US" altLang="zh-CN" sz="28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/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不琢，不</a:t>
            </a:r>
            <a:r>
              <a:rPr lang="en-US" altLang="zh-CN" sz="28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/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成器，人</a:t>
            </a:r>
            <a:r>
              <a:rPr lang="en-US" altLang="zh-CN" sz="28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/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不学，不</a:t>
            </a:r>
            <a:r>
              <a:rPr lang="en-US" altLang="zh-CN" sz="28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/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知义。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3" name="组合 3"/>
          <p:cNvGrpSpPr/>
          <p:nvPr/>
        </p:nvGrpSpPr>
        <p:grpSpPr>
          <a:xfrm>
            <a:off x="654685" y="1363980"/>
            <a:ext cx="6710045" cy="1031875"/>
            <a:chOff x="822614" y="610067"/>
            <a:chExt cx="5443901" cy="1031094"/>
          </a:xfrm>
        </p:grpSpPr>
        <p:pic>
          <p:nvPicPr>
            <p:cNvPr id="21508" name="Picture 2" descr="C:\Users\Administrator.PC-20160920KSGF\Pictures\女孩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22614" y="610067"/>
              <a:ext cx="694203" cy="103109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09" name="TextBox 2"/>
            <p:cNvSpPr txBox="1"/>
            <p:nvPr/>
          </p:nvSpPr>
          <p:spPr>
            <a:xfrm>
              <a:off x="3734453" y="610067"/>
              <a:ext cx="2532062" cy="10139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4800" b="1" dirty="0">
                  <a:solidFill>
                    <a:srgbClr val="0000FF"/>
                  </a:solidFill>
                  <a:latin typeface="黑体" panose="02010609060101010101" charset="-122"/>
                  <a:ea typeface="黑体" panose="02010609060101010101" charset="-122"/>
                </a:rPr>
                <a:t>8.</a:t>
              </a:r>
              <a:r>
                <a:rPr lang="zh-CN" altLang="en-US" sz="4800" b="1" dirty="0">
                  <a:solidFill>
                    <a:srgbClr val="0000FF"/>
                  </a:solidFill>
                  <a:latin typeface="黑体" panose="02010609060101010101" charset="-122"/>
                  <a:ea typeface="黑体" panose="02010609060101010101" charset="-122"/>
                </a:rPr>
                <a:t>人之</a:t>
              </a:r>
              <a:r>
                <a:rPr lang="zh-CN" altLang="en-US" sz="6000" b="1" dirty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初</a:t>
              </a:r>
              <a:endParaRPr lang="zh-CN" altLang="en-US" sz="6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0">
        <p:push dir="u"/>
      </p:transition>
    </mc:Choice>
    <mc:Fallback>
      <p:transition spd="slow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3515" y="2068195"/>
            <a:ext cx="8596630" cy="17837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8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人之</a:t>
            </a:r>
            <a:r>
              <a:rPr lang="zh-CN" altLang="en-US" sz="11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初</a:t>
            </a:r>
            <a:r>
              <a:rPr lang="zh-CN" altLang="en-US" sz="8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，性本</a:t>
            </a:r>
            <a:r>
              <a:rPr lang="zh-CN" altLang="en-US" sz="110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善</a:t>
            </a:r>
            <a:endParaRPr lang="zh-CN" altLang="en-US" sz="110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4470" y="1564640"/>
            <a:ext cx="34531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人刚出生的时候</a:t>
            </a:r>
            <a:endParaRPr lang="zh-CN" altLang="en-US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32435" y="3576955"/>
            <a:ext cx="3225165" cy="44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5105400" y="3581400"/>
            <a:ext cx="10668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105400" y="1701165"/>
            <a:ext cx="11747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>
                <a:solidFill>
                  <a:srgbClr val="FF0000"/>
                </a:solidFill>
              </a:rPr>
              <a:t>性格</a:t>
            </a:r>
            <a:endParaRPr lang="zh-CN" altLang="en-US" sz="36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Box 6"/>
          <p:cNvSpPr txBox="1"/>
          <p:nvPr/>
        </p:nvSpPr>
        <p:spPr>
          <a:xfrm>
            <a:off x="3083243" y="1601153"/>
            <a:ext cx="1301750" cy="1925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8800" b="1" dirty="0">
                <a:latin typeface="楷体_GB2312" panose="02010609030101010101" charset="-122"/>
                <a:ea typeface="楷体_GB2312" panose="02010609030101010101" charset="-122"/>
              </a:rPr>
              <a:t>善</a:t>
            </a:r>
            <a:endParaRPr lang="zh-CN" altLang="en-US" sz="8800" b="1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65463" y="762318"/>
            <a:ext cx="1319213" cy="1027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shàn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4" name="矩形 9"/>
          <p:cNvSpPr/>
          <p:nvPr/>
        </p:nvSpPr>
        <p:spPr>
          <a:xfrm>
            <a:off x="5782310" y="1139190"/>
            <a:ext cx="230060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善</a:t>
            </a:r>
            <a:r>
              <a:rPr lang="zh-CN" altLang="en-US" sz="3200" b="1" dirty="0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</a:rPr>
              <a:t>良 </a:t>
            </a:r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善</a:t>
            </a:r>
            <a:r>
              <a:rPr lang="zh-CN" altLang="en-US" sz="3200" b="1" dirty="0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</a:rPr>
              <a:t>心</a:t>
            </a:r>
            <a:endParaRPr lang="zh-CN" altLang="en-US" sz="3200" b="1" dirty="0">
              <a:solidFill>
                <a:srgbClr val="0000FF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lvl="0" eaLnBrk="1" hangingPunct="1"/>
            <a:endParaRPr lang="zh-CN" altLang="en-US" sz="3200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lvl="0" eaLnBrk="1" hangingPunct="1"/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美</a:t>
            </a:r>
            <a:r>
              <a:rPr lang="zh-CN" altLang="en-US" sz="3200" b="1" dirty="0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</a:rPr>
              <a:t>丽 吉</a:t>
            </a:r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祥</a:t>
            </a:r>
            <a:endParaRPr lang="zh-CN" altLang="en-US" sz="3200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853815" y="3526790"/>
            <a:ext cx="641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zh-CN" altLang="en-US" sz="3600" dirty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恶</a:t>
            </a:r>
            <a:endParaRPr lang="zh-CN" altLang="en-US" sz="3600" dirty="0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2232660" y="3526790"/>
            <a:ext cx="1620838" cy="6985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zh-CN" altLang="en-US" sz="2800" dirty="0">
                <a:latin typeface="Calibri" panose="020F0502020204030204" charset="0"/>
                <a:ea typeface="宋体" panose="02010600030101010101" pitchFamily="2" charset="-122"/>
              </a:rPr>
              <a:t>反义词：</a:t>
            </a:r>
            <a:endParaRPr lang="zh-CN" altLang="en-US" sz="2800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pic>
        <p:nvPicPr>
          <p:cNvPr id="6" name="图片 5" descr="T~~R20D`KT1KV(QI11@_8_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83505" y="3060700"/>
            <a:ext cx="3495040" cy="327596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229360" y="5839460"/>
            <a:ext cx="7325360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/>
              <a:t>善：甲骨文字形，羊下面一只眼睛，表示看起来十分美好。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/>
      <p:bldP spid="11" grpId="0"/>
      <p:bldP spid="9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7679,&quot;width&quot;:5844}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482</Words>
  <Application>WPS 演示</Application>
  <PresentationFormat>全屏显示(4:3)</PresentationFormat>
  <Paragraphs>80</Paragraphs>
  <Slides>14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Arial</vt:lpstr>
      <vt:lpstr>宋体</vt:lpstr>
      <vt:lpstr>Wingdings</vt:lpstr>
      <vt:lpstr>Century Gothic</vt:lpstr>
      <vt:lpstr>冬青黑体简体中文 W3</vt:lpstr>
      <vt:lpstr>黑体</vt:lpstr>
      <vt:lpstr>华文楷体</vt:lpstr>
      <vt:lpstr>Calibri</vt:lpstr>
      <vt:lpstr>华文细黑</vt:lpstr>
      <vt:lpstr>楷体</vt:lpstr>
      <vt:lpstr>楷体_GB2312</vt:lpstr>
      <vt:lpstr>新宋体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141</cp:revision>
  <dcterms:created xsi:type="dcterms:W3CDTF">2017-02-17T01:49:00Z</dcterms:created>
  <dcterms:modified xsi:type="dcterms:W3CDTF">2021-07-30T10:48:39Z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